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4"/>
  </p:notesMasterIdLst>
  <p:handoutMasterIdLst>
    <p:handoutMasterId r:id="rId45"/>
  </p:handoutMasterIdLst>
  <p:sldIdLst>
    <p:sldId id="409" r:id="rId9"/>
    <p:sldId id="349" r:id="rId10"/>
    <p:sldId id="410" r:id="rId11"/>
    <p:sldId id="411" r:id="rId12"/>
    <p:sldId id="412" r:id="rId13"/>
    <p:sldId id="442" r:id="rId14"/>
    <p:sldId id="438" r:id="rId15"/>
    <p:sldId id="440" r:id="rId16"/>
    <p:sldId id="439" r:id="rId17"/>
    <p:sldId id="441" r:id="rId18"/>
    <p:sldId id="413" r:id="rId19"/>
    <p:sldId id="414" r:id="rId20"/>
    <p:sldId id="437" r:id="rId21"/>
    <p:sldId id="415" r:id="rId22"/>
    <p:sldId id="416" r:id="rId23"/>
    <p:sldId id="417" r:id="rId24"/>
    <p:sldId id="436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349"/>
            <p14:sldId id="410"/>
            <p14:sldId id="411"/>
            <p14:sldId id="412"/>
            <p14:sldId id="44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56" d="100"/>
          <a:sy n="156" d="100"/>
        </p:scale>
        <p:origin x="534" y="132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-- 14 </a:t>
            </a:r>
            <a:r>
              <a:rPr lang="en-US" dirty="0" err="1" smtClean="0"/>
              <a:t>mai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hyperlink" Target="http://image-net.org/challenges/LSVRC/2012/results.html" TargetMode="External"/><Relationship Id="rId4" Type="http://schemas.openxmlformats.org/officeDocument/2006/relationships/hyperlink" Target="https://cs231n.github.io/neural-networks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411510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324544" y="3399842"/>
            <a:ext cx="8136000" cy="502556"/>
          </a:xfrm>
        </p:spPr>
        <p:txBody>
          <a:bodyPr/>
          <a:lstStyle/>
          <a:p>
            <a:r>
              <a:rPr lang="fr-FR" dirty="0" smtClean="0"/>
              <a:t>14 mai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2627784" y="1779662"/>
            <a:ext cx="4564123" cy="126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LES solveurs SMTLIB,</a:t>
            </a:r>
          </a:p>
          <a:p>
            <a:r>
              <a:rPr lang="fr-FR" dirty="0" smtClean="0"/>
              <a:t>le MILLION (€)</a:t>
            </a:r>
          </a:p>
          <a:p>
            <a:r>
              <a:rPr lang="fr-FR" dirty="0" smtClean="0"/>
              <a:t>et la fonte des glaces.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8427"/>
            <a:ext cx="4083928" cy="257495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95586"/>
            <a:ext cx="3620478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(2/3)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31" y="519522"/>
            <a:ext cx="7219577" cy="4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 vs. NP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Organigramme : Délai 2"/>
          <p:cNvSpPr/>
          <p:nvPr/>
        </p:nvSpPr>
        <p:spPr>
          <a:xfrm>
            <a:off x="3311860" y="1923678"/>
            <a:ext cx="972108" cy="75608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</a:t>
            </a:r>
            <a:endParaRPr lang="fr-FR" dirty="0"/>
          </a:p>
        </p:txBody>
      </p:sp>
      <p:sp>
        <p:nvSpPr>
          <p:cNvPr id="4" name="Organigramme : Données stockées 3"/>
          <p:cNvSpPr/>
          <p:nvPr/>
        </p:nvSpPr>
        <p:spPr>
          <a:xfrm flipH="1">
            <a:off x="4698206" y="1923677"/>
            <a:ext cx="993093" cy="756085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5" name="Organigramme : Extraire 4"/>
          <p:cNvSpPr/>
          <p:nvPr/>
        </p:nvSpPr>
        <p:spPr>
          <a:xfrm rot="5400000">
            <a:off x="1553448" y="1950475"/>
            <a:ext cx="756084" cy="6858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07699" y="21071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 = 2675412678089876011600986856574711545708785643760875146594327 est-il premier ?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2002 : Agrawal, </a:t>
            </a:r>
            <a:r>
              <a:rPr lang="fr-FR" dirty="0" err="1" smtClean="0"/>
              <a:t>Kayal</a:t>
            </a:r>
            <a:r>
              <a:rPr lang="fr-FR" dirty="0" smtClean="0"/>
              <a:t>, </a:t>
            </a:r>
            <a:r>
              <a:rPr lang="fr-FR" dirty="0" err="1" smtClean="0"/>
              <a:t>Saxena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3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udoku (1/4)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205" y="357495"/>
            <a:ext cx="3935303" cy="22216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(2/4) histoire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8" y="771550"/>
            <a:ext cx="8389937" cy="4032448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r>
              <a:rPr lang="fr-FR" dirty="0" smtClean="0"/>
              <a:t>1947 : George Dantzig : </a:t>
            </a:r>
            <a:r>
              <a:rPr lang="fr-FR" dirty="0" err="1" smtClean="0"/>
              <a:t>algo</a:t>
            </a:r>
            <a:r>
              <a:rPr lang="fr-FR" dirty="0" smtClean="0"/>
              <a:t>. pour la programmation linéaire : le SIMPLEXE</a:t>
            </a:r>
          </a:p>
          <a:p>
            <a:pPr lvl="1"/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pire </a:t>
            </a:r>
            <a:r>
              <a:rPr lang="fr-FR" dirty="0"/>
              <a:t>cas </a:t>
            </a:r>
            <a:r>
              <a:rPr lang="fr-FR" dirty="0" smtClean="0"/>
              <a:t>exponentiel</a:t>
            </a:r>
          </a:p>
          <a:p>
            <a:pPr lvl="1"/>
            <a:r>
              <a:rPr lang="fr-FR" dirty="0" smtClean="0"/>
              <a:t>1979 : Leonid </a:t>
            </a:r>
            <a:r>
              <a:rPr lang="fr-FR" dirty="0" err="1" smtClean="0"/>
              <a:t>Khachiyan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polynomial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r>
              <a:rPr lang="fr-FR" dirty="0" smtClean="0"/>
              <a:t> : la programmation entière est NP-complète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Condorcet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Moore-Shannon 1956</a:t>
            </a:r>
          </a:p>
          <a:p>
            <a:endParaRPr lang="fr-FR" dirty="0"/>
          </a:p>
          <a:p>
            <a:r>
              <a:rPr lang="fr-FR" dirty="0" smtClean="0"/>
              <a:t>Ensemble </a:t>
            </a:r>
            <a:r>
              <a:rPr lang="fr-FR" dirty="0" err="1" smtClean="0"/>
              <a:t>learning</a:t>
            </a:r>
            <a:r>
              <a:rPr lang="fr-FR" dirty="0" smtClean="0"/>
              <a:t>: 1</a:t>
            </a:r>
            <a:r>
              <a:rPr lang="fr-FR" baseline="30000" dirty="0" smtClean="0"/>
              <a:t>ier</a:t>
            </a:r>
            <a:r>
              <a:rPr lang="fr-FR" dirty="0" smtClean="0"/>
              <a:t> </a:t>
            </a:r>
            <a:r>
              <a:rPr lang="fr-FR" dirty="0" err="1" smtClean="0"/>
              <a:t>AdaBoost</a:t>
            </a:r>
            <a:r>
              <a:rPr lang="fr-FR" dirty="0" smtClean="0"/>
              <a:t> (Freund &amp; </a:t>
            </a:r>
            <a:r>
              <a:rPr lang="fr-FR" dirty="0" err="1" smtClean="0"/>
              <a:t>Schapire</a:t>
            </a:r>
            <a:r>
              <a:rPr lang="fr-FR" dirty="0" smtClean="0"/>
              <a:t> 1995)</a:t>
            </a:r>
          </a:p>
          <a:p>
            <a:pPr lvl="1"/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</a:t>
            </a:r>
            <a:r>
              <a:rPr lang="fr-FR" dirty="0" smtClean="0"/>
              <a:t> -&gt; </a:t>
            </a:r>
            <a:r>
              <a:rPr lang="fr-FR" dirty="0" err="1" smtClean="0"/>
              <a:t>arbitrary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smtClean="0"/>
              <a:t>algo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(3/4) :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1" y="51470"/>
            <a:ext cx="2268243" cy="29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3" y="2963937"/>
            <a:ext cx="2524311" cy="17320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98168"/>
            <a:ext cx="6480720" cy="39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(4/4) </a:t>
            </a:r>
            <a:r>
              <a:rPr lang="fr-FR" dirty="0" err="1" smtClean="0"/>
              <a:t>generation</a:t>
            </a:r>
            <a:r>
              <a:rPr lang="fr-FR" dirty="0" smtClean="0"/>
              <a:t> de test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Réseaux </a:t>
            </a:r>
            <a:r>
              <a:rPr lang="fr-FR" dirty="0"/>
              <a:t>de </a:t>
            </a:r>
            <a:r>
              <a:rPr lang="fr-FR" dirty="0" smtClean="0"/>
              <a:t>neurones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9" y="1131889"/>
            <a:ext cx="4428801" cy="1403857"/>
          </a:xfrm>
        </p:spPr>
        <p:txBody>
          <a:bodyPr/>
          <a:lstStyle/>
          <a:p>
            <a:r>
              <a:rPr lang="fr-FR" dirty="0" smtClean="0"/>
              <a:t>1958 Frank </a:t>
            </a:r>
            <a:r>
              <a:rPr lang="fr-FR" dirty="0" err="1" smtClean="0"/>
              <a:t>Rosenblatt</a:t>
            </a:r>
            <a:r>
              <a:rPr lang="fr-FR" dirty="0" smtClean="0"/>
              <a:t> : le perceptron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Oct. 2012 : ILSVRC (</a:t>
            </a:r>
            <a:r>
              <a:rPr lang="fr-FR" dirty="0" err="1" smtClean="0"/>
              <a:t>ImageNet</a:t>
            </a:r>
            <a:r>
              <a:rPr lang="fr-FR" dirty="0" smtClean="0"/>
              <a:t> </a:t>
            </a:r>
            <a:r>
              <a:rPr lang="fr-FR" dirty="0" err="1" smtClean="0"/>
              <a:t>Comp</a:t>
            </a:r>
            <a:r>
              <a:rPr lang="fr-FR" dirty="0" smtClean="0"/>
              <a:t>.)</a:t>
            </a:r>
          </a:p>
          <a:p>
            <a:pPr lvl="1"/>
            <a:r>
              <a:rPr lang="fr-FR" dirty="0" smtClean="0"/>
              <a:t>Mars 2013 : Google recrute Geoffrey Hinton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TensorFlow</a:t>
            </a:r>
            <a:endParaRPr lang="fr-FR" dirty="0" smtClean="0">
              <a:sym typeface="Wingdings" panose="05000000000000000000" pitchFamily="2" charset="2"/>
            </a:endParaRP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Mai   2015 : </a:t>
            </a:r>
            <a:r>
              <a:rPr lang="fr-FR" dirty="0" err="1" smtClean="0">
                <a:sym typeface="Wingdings" panose="05000000000000000000" pitchFamily="2" charset="2"/>
              </a:rPr>
              <a:t>LeCun</a:t>
            </a:r>
            <a:r>
              <a:rPr lang="fr-FR" dirty="0" smtClean="0">
                <a:sym typeface="Wingdings" panose="05000000000000000000" pitchFamily="2" charset="2"/>
              </a:rPr>
              <a:t>, Bengio, Hinton : Nature</a:t>
            </a:r>
          </a:p>
          <a:p>
            <a:pPr lvl="1"/>
            <a:r>
              <a:rPr lang="fr-FR" dirty="0" smtClean="0"/>
              <a:t>Mars 2019 : Turing </a:t>
            </a:r>
            <a:r>
              <a:rPr lang="fr-FR" dirty="0" err="1" smtClean="0"/>
              <a:t>Award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2" y="281290"/>
            <a:ext cx="2223374" cy="152285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78510"/>
            <a:ext cx="2065741" cy="117863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242292" y="113691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hlinkClick r:id="rId4"/>
              </a:rPr>
              <a:t>https://</a:t>
            </a:r>
            <a:r>
              <a:rPr lang="fr-FR" sz="800" dirty="0" smtClean="0">
                <a:hlinkClick r:id="rId4"/>
              </a:rPr>
              <a:t>cs231n.github.io/neural-networks-1</a:t>
            </a:r>
            <a:r>
              <a:rPr lang="fr-FR" sz="800" dirty="0" smtClean="0"/>
              <a:t> </a:t>
            </a:r>
            <a:endParaRPr lang="fr-FR" sz="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359790" y="116672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u="sng" dirty="0">
                <a:hlinkClick r:id="rId5"/>
              </a:rPr>
              <a:t>http://image-net.org/challenges/LSVRC/2012/results.html</a:t>
            </a:r>
            <a:endParaRPr lang="fr-FR" sz="800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076" y="3090408"/>
            <a:ext cx="3812095" cy="1457843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431540" y="2650766"/>
            <a:ext cx="4428801" cy="5940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Sept. 2013 : « Evasion </a:t>
            </a:r>
            <a:r>
              <a:rPr lang="fr-FR" dirty="0" err="1" smtClean="0"/>
              <a:t>attacks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machine </a:t>
            </a:r>
            <a:r>
              <a:rPr lang="fr-FR" dirty="0" err="1" smtClean="0"/>
              <a:t>learning</a:t>
            </a:r>
            <a:r>
              <a:rPr lang="fr-FR" dirty="0" smtClean="0"/>
              <a:t> at test time »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549" y="3192263"/>
            <a:ext cx="3007660" cy="15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0825" y="842604"/>
            <a:ext cx="3097734" cy="1333102"/>
          </a:xfrm>
        </p:spPr>
        <p:txBody>
          <a:bodyPr/>
          <a:lstStyle/>
          <a:p>
            <a:r>
              <a:rPr lang="fr-FR" dirty="0" smtClean="0"/>
              <a:t>Av</a:t>
            </a:r>
            <a:r>
              <a:rPr lang="fr-FR" dirty="0" smtClean="0"/>
              <a:t>ril 2014 : </a:t>
            </a:r>
            <a:r>
              <a:rPr lang="fr-FR" dirty="0" err="1" smtClean="0"/>
              <a:t>Szegedy</a:t>
            </a:r>
            <a:r>
              <a:rPr lang="fr-FR" dirty="0" smtClean="0"/>
              <a:t> </a:t>
            </a:r>
            <a:r>
              <a:rPr lang="fr-FR" dirty="0" smtClean="0"/>
              <a:t>&amp; al.</a:t>
            </a:r>
          </a:p>
          <a:p>
            <a:r>
              <a:rPr lang="fr-FR" dirty="0" smtClean="0"/>
              <a:t>Mai 2015 : </a:t>
            </a:r>
            <a:r>
              <a:rPr lang="fr-FR" dirty="0" err="1" smtClean="0"/>
              <a:t>Goodfellow</a:t>
            </a:r>
            <a:r>
              <a:rPr lang="fr-FR" dirty="0" smtClean="0"/>
              <a:t> </a:t>
            </a:r>
            <a:r>
              <a:rPr lang="fr-FR" dirty="0" smtClean="0"/>
              <a:t>&amp; al.</a:t>
            </a:r>
          </a:p>
          <a:p>
            <a:r>
              <a:rPr lang="fr-FR" dirty="0" smtClean="0"/>
              <a:t>Oct. 2016 : Sharif </a:t>
            </a:r>
            <a:r>
              <a:rPr lang="fr-FR" dirty="0" smtClean="0"/>
              <a:t>&amp; al.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9" y="699542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568" y="2624108"/>
            <a:ext cx="5544616" cy="21032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44" y="364008"/>
            <a:ext cx="2024098" cy="4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(3/4)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9" y="1131889"/>
            <a:ext cx="3240670" cy="1043817"/>
          </a:xfrm>
        </p:spPr>
        <p:txBody>
          <a:bodyPr/>
          <a:lstStyle/>
          <a:p>
            <a:r>
              <a:rPr lang="fr-FR" dirty="0" smtClean="0"/>
              <a:t>2018 : </a:t>
            </a:r>
            <a:r>
              <a:rPr lang="fr-FR" dirty="0" err="1" smtClean="0"/>
              <a:t>Bontrager</a:t>
            </a:r>
            <a:r>
              <a:rPr lang="fr-FR" dirty="0" smtClean="0"/>
              <a:t> &amp; al : </a:t>
            </a:r>
            <a:r>
              <a:rPr lang="fr-FR" dirty="0" err="1" smtClean="0"/>
              <a:t>fingerprints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0" y="-1"/>
            <a:ext cx="3671900" cy="32711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00" y="123478"/>
            <a:ext cx="4535577" cy="45805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74" y="1671611"/>
            <a:ext cx="181043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51920" y="2265150"/>
            <a:ext cx="4176464" cy="301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85" y="2538413"/>
            <a:ext cx="2790825" cy="2085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09" y="167835"/>
            <a:ext cx="2790825" cy="20764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52" y="167835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78" y="2557463"/>
            <a:ext cx="2800350" cy="20669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2" y="1578294"/>
            <a:ext cx="3182864" cy="2917688"/>
          </a:xfrm>
          <a:prstGeom prst="rect">
            <a:avLst/>
          </a:prstGeom>
        </p:spPr>
      </p:pic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4283968" y="4675265"/>
            <a:ext cx="4176464" cy="3018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/>
              <a:t>evil</a:t>
            </a:r>
            <a:r>
              <a:rPr lang="fr-FR" dirty="0" smtClean="0"/>
              <a:t> dot com »</a:t>
            </a:r>
          </a:p>
        </p:txBody>
      </p:sp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www.w3.org/XML/1998/namespace"/>
    <ds:schemaRef ds:uri="594212a7-a8eb-497d-bd6b-0e3a174923e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1554</Words>
  <Application>Microsoft Office PowerPoint</Application>
  <PresentationFormat>Affichage à l'écran (16:9)</PresentationFormat>
  <Paragraphs>211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Sudoku (1/4) via la SMTLIB</vt:lpstr>
      <vt:lpstr>Sudoku (2/4) histoire de la SMTLIB</vt:lpstr>
      <vt:lpstr>Sudoku (3/4) : Simulink</vt:lpstr>
      <vt:lpstr>Sudoku (4/4) generation de test</vt:lpstr>
      <vt:lpstr>Réseaux de neurones</vt:lpstr>
      <vt:lpstr>Réseau de neurones : « Adversarial attack » (1/4)</vt:lpstr>
      <vt:lpstr>Réseau de neurones : « Adversarial attack » (3/4)</vt:lpstr>
      <vt:lpstr>Réseau de neurones : « Adversarial attack » (2/4)</vt:lpstr>
      <vt:lpstr>Réseau de neurones : « Adversarial attack » (4/4)</vt:lpstr>
      <vt:lpstr>Die hard (1/3)</vt:lpstr>
      <vt:lpstr>Die hard (2/3) ?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P vs. NP</vt:lpstr>
      <vt:lpstr>Primalité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Condorcet (1/2)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461</cp:revision>
  <cp:lastPrinted>2019-12-17T10:03:07Z</cp:lastPrinted>
  <dcterms:created xsi:type="dcterms:W3CDTF">2013-07-26T07:27:45Z</dcterms:created>
  <dcterms:modified xsi:type="dcterms:W3CDTF">2020-05-05T10:29:02Z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